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0" autoAdjust="0"/>
    <p:restoredTop sz="71636" autoAdjust="0"/>
  </p:normalViewPr>
  <p:slideViewPr>
    <p:cSldViewPr>
      <p:cViewPr>
        <p:scale>
          <a:sx n="33" d="100"/>
          <a:sy n="33" d="100"/>
        </p:scale>
        <p:origin x="-618" y="-6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32D1-7C19-431D-9AAD-5C08A5B7E904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7BA11-FEAC-40D9-A07F-39E7DAAC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DD154C-169E-4364-9501-0396220B155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3EA9134-536E-4287-843F-6AC8EA1F5477}" type="slidenum">
              <a:rPr lang="ru-RU" altLang="ru-RU"/>
              <a:pPr algn="r" eaLnBrk="1" hangingPunct="1"/>
              <a:t>1</a:t>
            </a:fld>
            <a:endParaRPr lang="ru-RU" altLang="ru-RU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729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Принято считать, что управленческие решения в противоэпидемической практике направлены прежде всего на подсистему профилактических и противоэпидемических мероприятий и их цель заключается в выборе главного и наиболее эффективного мероприятия, способного воздействовать на эпидемический процесс.</a:t>
            </a:r>
          </a:p>
          <a:p>
            <a:pPr algn="just"/>
            <a:r>
              <a:rPr lang="ru-RU" dirty="0" smtClean="0"/>
              <a:t>В системе управления эпидемическим процессом управленческие решения могут быть направлены на любой компонент системы, в том числе на эпидемиологический надзор и 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Внутренние ограничения связаны с непосредственно профилактическими и противоэпидемическими мероприятиями, а также с возможностями эпидемиологического надзора.</a:t>
            </a:r>
          </a:p>
          <a:p>
            <a:pPr algn="just"/>
            <a:r>
              <a:rPr lang="ru-RU" dirty="0" smtClean="0"/>
              <a:t>К внешним ограничениям следует отнести имеющиеся ресурсы; уровень современного развития науки; уровень профессиональной подготовки специалистов, реализующих управленческие решения; состояние нормативно-правовой базы, а также наличие информированного согласия населения на реализацию того или иного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Она предусматривает согласование «по вертикали» и «по горизонтали» со всеми заинтересованными подразделениями, службами и ведомствами, призванными принимать участие в реализации управленческих решений. Несогласованное решение может найти не только непонимание, но и сопротивление со стороны заинтересованных структур и отдельных специалистов, что отразится на результативности принятого решения. В управленческой практике считается, что проект управленческого решения должен быть доведен до сведения лиц, от которых зависит его успешная реализация. Это касается абсолютно всех управленческих решений, в том числе и очевидно потенциально эффективных.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1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практике такое информирование происходит в виде различного рода организационно-методических совещаний, рабочих встреч, производственных заседаний и т.п. Иногда такие формы работы с исполнителями управленческих решений отличаются низкой результативностью в связи с недостаточной их проработкой и ориентацией именно на реализацию конкретного решения.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2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Это наиболее сложный и весьма значимый этап деятельности по управлению эпидемическим процессом. Отсутствие оперативной оценки управленческих решений делает невозможной их своевременную и целенаправленную коррекцию.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3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Однако существуют и другие факторы, опосредованно влияющие на эффективность управления эпидемическим процессом.</a:t>
            </a:r>
          </a:p>
          <a:p>
            <a:pPr algn="just"/>
            <a:r>
              <a:rPr lang="ru-RU" dirty="0" smtClean="0"/>
              <a:t>Научное обеспечение определяет перспективы совершенствования управления эпидемическим процессом и в настоящее время направлено на укрепление научно-методической базы эпидемиологического надзора с использованием современных информационных технологий; создание новых диагностических, профилактических и лечебных средств на основе использования биотехнологий и генной инженерии.</a:t>
            </a:r>
          </a:p>
          <a:p>
            <a:pPr algn="just"/>
            <a:r>
              <a:rPr lang="ru-RU" dirty="0" smtClean="0"/>
              <a:t>Результаты научных исследований служат основой для совершенствования нормативно-правовой базы. К правовой базе относят действующие законы, подзаконные акты, санитарные правила, технические регламенты и другие правовые документы.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4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Никакие современные достижения науки в области управления эпидемическим процессом и попытки противоэпидемической практики изменить существующую эпидемическую ситуацию не могут сегодня увенчаться успехом без добровольного согласия на то граждан.</a:t>
            </a:r>
          </a:p>
          <a:p>
            <a:pPr algn="just"/>
            <a:r>
              <a:rPr lang="ru-RU" dirty="0" smtClean="0"/>
              <a:t>В соответствии </a:t>
            </a:r>
          </a:p>
          <a:p>
            <a:pPr algn="just"/>
            <a:r>
              <a:rPr lang="ru-RU" dirty="0" smtClean="0"/>
              <a:t>с ними основными принципами охраны здоровья граждан являются соблюдение прав человека; приоритет профилактических мер; доступность медицинских услуг; социальная защищенность в случае утраты здоровья; ответственность органов государственной власти и управления учреждений, предприятий, организаций, должностных лиц за обеспечение прав граждан в области здравоохранения. Кроме прав на получение медицинских услуг, каждый гражданин имеет право на информацию о состоянии своего здоровья, содержании, способе реализации и последствиях любого медицинского вмешательства. К медицинским вмешательствам относятся обследование, лечение и иное действие, имеющее профилактическую, диагностическую, лечебную, реабилитационную или исследовательскую направленность, выполняемое врачом либо другим медицинским работником по отношению к конкретному пациенту.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7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отличие от клинической практики, в противоэпидемической объектом формирования согласия является не пациент, а население (группы населения). </a:t>
            </a:r>
          </a:p>
          <a:p>
            <a:pPr algn="just"/>
            <a:r>
              <a:rPr lang="ru-RU" dirty="0" smtClean="0"/>
              <a:t>Таким образом, суть управления эпидемическим процессом заключается в целенаправленном воздействии на него. Иными словами, управление эпидемическим процессом — это регулирование эпидемического процесса в целях достижения определенного его состояния.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5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Управляемые инфекции — это инфекционные болезни, в отношении которых разработаны научно обоснованные мероприятия и показана их эффективность.</a:t>
            </a:r>
          </a:p>
          <a:p>
            <a:pPr algn="just"/>
            <a:r>
              <a:rPr lang="ru-RU" dirty="0" smtClean="0"/>
              <a:t>Неуправляемые инфекции — это группа инфекционных заболеваний, для борьбы с которыми пока не разработано потенциально эффективных мероприятий.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Однако при некоторых кишечных инфекциях с активным контактно-бытовым путем передачи, например полиомиелит, вирусный гепатит А, эффективность санитарно-гигиенических мероприятий оказалась низкой. Управление этими инфекциями стало возможным лишь после разработки вакцины.</a:t>
            </a:r>
          </a:p>
          <a:p>
            <a:pPr algn="just"/>
            <a:r>
              <a:rPr lang="ru-RU" dirty="0" smtClean="0"/>
              <a:t>В ХХ в. удалось значительно снизить инфекционную заболеваемость, разработать научные основы ликвидации инфекций и успешно реализовать их в международной практике. В 1980 г. завершена Глобальная программа по ликвидации натуральной оспы. Высокая эффективность вакцинации против полиомиелита позволила ВОЗ в 1988 г. принять решение о ликвидации полиомиелита в мире, и уже через 10 лет полиомиелит был ликвидирован сначала в Западном </a:t>
            </a:r>
          </a:p>
          <a:p>
            <a:pPr algn="just"/>
            <a:r>
              <a:rPr lang="ru-RU" dirty="0" smtClean="0"/>
              <a:t>полушарии, а в начале ХХI в. — в Европейском и Тихоокеанском </a:t>
            </a:r>
            <a:r>
              <a:rPr lang="ru-RU" smtClean="0"/>
              <a:t>регионах Восточного </a:t>
            </a:r>
            <a:r>
              <a:rPr lang="ru-RU" dirty="0" smtClean="0"/>
              <a:t>полушария.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8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борьбы с пандемиями и эпидемиями, опыт, накопленный в области ликвидации отдельных инфекций, а также в борьбе и профилактике инфекционных болезней, свидетельствуют о том, что во все времена деятельность человечества была направлена на изыскание возможностей управления эпидемическим процессом во всех его проявлениях.</a:t>
            </a:r>
          </a:p>
          <a:p>
            <a:pPr algn="just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Наука об управлении, имеющая свой предмет изучения, специфические задачи и подходы к их решению, позволяет объяснить природу и суть управления, а также выявить факторы и условия, обеспечивающие более эффективное управление.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1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Чаще всего объект управления и непосредственно процесс управления рассматриваются в виде различных систем. Такой подход называется системным. Именно он позволяет обобщить и систематизировать знания о сложных явлениях и процессах, обнаружить пробелы в них, их неполноту.</a:t>
            </a:r>
            <a:endParaRPr lang="en-US" dirty="0" smtClean="0"/>
          </a:p>
          <a:p>
            <a:pPr algn="just"/>
            <a:r>
              <a:rPr lang="ru-RU" dirty="0" smtClean="0"/>
              <a:t>Процесс управления заключается в сборе информации об управляемой подсистеме (информационный цикл), ее обработке и анализе (аналитический</a:t>
            </a:r>
            <a:r>
              <a:rPr lang="en-US" dirty="0" smtClean="0"/>
              <a:t> </a:t>
            </a:r>
            <a:r>
              <a:rPr lang="ru-RU" dirty="0" smtClean="0"/>
              <a:t>цикл), разработке на ее основе управляющих воздействий, их реализации с последующей оценкой эффективности (организационный цикл).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2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Компонентами управляющей подсистемы в системе управления эпидемическим процессом являются эпидемиологический надзор, управленческие решения и эпидемиологический контроль.</a:t>
            </a:r>
          </a:p>
          <a:p>
            <a:pPr algn="just"/>
            <a:r>
              <a:rPr lang="ru-RU" dirty="0" smtClean="0"/>
              <a:t>Каждый из компонентов наделен специфическими целями и задачами управления, имеет собственную структуру и функции и потому может рассматриваться в виде отдельных подсистем или систем.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0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Непосредственно управляющие воздействия на эпидемический процесс  оказывает эпидемиологический контроль, представляющий собой систему профилактических и противоэпидемических мероприятий, направленных на соответствующие звенья элементарной ячейки эпидемического процесса — источник возбудителя, механизм передачи возбудителя, восприимчивый организм.</a:t>
            </a:r>
          </a:p>
          <a:p>
            <a:pPr algn="just"/>
            <a:r>
              <a:rPr lang="ru-RU" dirty="0" smtClean="0"/>
              <a:t>Функциональная структура эпидемиологического контроля включает организацию, осуществление и контроль проводимых профилактических и противоэпидемических мероприятий. Планирование мероприятий осуществляется в процессе разработки и принятия управленческих решений.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4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Выбор управленческих решений — самый сложный этап в управлении, который всегда связан с осознанным выбором альтернативы на основе имеющейся информации в процессе реализации основных управленческих функций.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1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Решения, принимаемые в ходе управления эпидемическим процессом, многообразны и отражают специфику деятельности эпидемиолога.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Все перечисленные процессы (компоненты) в совокупности образуют самостоятельную систему (подсистему) управленческих решений.</a:t>
            </a:r>
          </a:p>
          <a:p>
            <a:pPr algn="just"/>
            <a:r>
              <a:rPr lang="ru-RU" dirty="0" smtClean="0"/>
              <a:t>Необходимость в разработке управленческих решений возникает при осознании и идентификации проблемы. Осознание проблемы связано с установлением факта ее существования. Наличие проблемы, заключающееся в критическом рассогласовании между желаемым положением и реальным, является толчком к разработке управленческих решений. В противоэпидемической практике такие проблемы связаны либо с активизацией эпидемического процесса и, как следствие, ухудшением эпидемической ситуации, либо с неэффективностью управления эпидемическим процессом.</a:t>
            </a:r>
          </a:p>
          <a:p>
            <a:pPr algn="just"/>
            <a:r>
              <a:rPr lang="ru-RU" dirty="0" smtClean="0"/>
              <a:t>Определение проблемы связано с ответом на вопросы о причинах и условиях ее существования. Причины и условия осложнения эпидемической ситуации выявляются только в ходе проведения эпидемиологической диагностики. Качественный оперативный и ретроспективный эпидемиологический диагноз позволяет в короткие сроки диагностировать проблему.</a:t>
            </a:r>
          </a:p>
          <a:p>
            <a:pPr algn="just"/>
            <a:r>
              <a:rPr lang="ru-RU" dirty="0" smtClean="0"/>
              <a:t>Определение цели — следующий этап разработки решения. Цели любой системы могут подразделяться на общие и частные, главные и второстепенные. </a:t>
            </a:r>
          </a:p>
          <a:p>
            <a:pPr algn="just"/>
            <a:r>
              <a:rPr lang="ru-RU" dirty="0" smtClean="0"/>
              <a:t>Этот подход позволяет установить приоритет целей и выстроить так называемое «дерево целей управления». Формулировка целей, как правило, выражается в формулировании конкретного результата.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8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характеру цели управленческих решений могут быть стратегическими, тактическими и оперативными. </a:t>
            </a:r>
          </a:p>
          <a:p>
            <a:pPr algn="just"/>
            <a:r>
              <a:rPr lang="ru-RU" dirty="0" smtClean="0"/>
              <a:t>Стратегические цели — это генеральные цели, такие как, например, элиминация кори или ликвидация полиомиелита. </a:t>
            </a:r>
          </a:p>
          <a:p>
            <a:pPr algn="just"/>
            <a:r>
              <a:rPr lang="ru-RU" dirty="0" smtClean="0"/>
              <a:t>Тактические цели отражают сам процесс достижения стратегических целей, например, изменение тактики иммунизации населения. </a:t>
            </a:r>
          </a:p>
          <a:p>
            <a:pPr algn="just"/>
            <a:r>
              <a:rPr lang="ru-RU" dirty="0" smtClean="0"/>
              <a:t>Оперативные цели, как правило, позволяют в сжатые сроки скорректировать некую эпидемиологическую ситуацию, допустим, ликвидировать эпидемический очаг путем проведения эффективных мероприятий.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BA11-FEAC-40D9-A07F-39E7DAAC0C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7387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эпидемическим процессом инфекционных болезней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Лекция для студентов </a:t>
            </a:r>
            <a:b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 курса лечебного факультета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41900"/>
            <a:ext cx="6400800" cy="12065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доцент, к.м.н. Соловых В.В.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990600" y="215900"/>
            <a:ext cx="7315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Кафедра эпидемиологии и инфекционных болезней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24189" r="3126" b="34586"/>
          <a:stretch/>
        </p:blipFill>
        <p:spPr bwMode="auto">
          <a:xfrm>
            <a:off x="126992" y="188640"/>
            <a:ext cx="8837496" cy="640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>
            <a:noAutofit/>
          </a:bodyPr>
          <a:lstStyle/>
          <a:p>
            <a:r>
              <a:rPr lang="ru-RU" sz="3200" dirty="0"/>
              <a:t>Типовой процесс разработки и принятия управленческих решений </a:t>
            </a:r>
            <a:r>
              <a:rPr lang="ru-RU" sz="3200" dirty="0" smtClean="0"/>
              <a:t>включает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предварительное формулирование проблемы;</a:t>
            </a:r>
          </a:p>
          <a:p>
            <a:pPr algn="just"/>
            <a:r>
              <a:rPr lang="ru-RU" dirty="0" smtClean="0"/>
              <a:t>определение </a:t>
            </a:r>
            <a:r>
              <a:rPr lang="ru-RU" dirty="0"/>
              <a:t>целей решения и выбор соответствующих критериев </a:t>
            </a:r>
            <a:r>
              <a:rPr lang="ru-RU" dirty="0" smtClean="0"/>
              <a:t>оптимальности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выявление </a:t>
            </a:r>
            <a:r>
              <a:rPr lang="ru-RU" dirty="0"/>
              <a:t>и установление ограничений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составление списка альтернатив и их предварительный анализ в целях </a:t>
            </a:r>
            <a:r>
              <a:rPr lang="ru-RU" dirty="0" smtClean="0"/>
              <a:t>исключения </a:t>
            </a:r>
            <a:r>
              <a:rPr lang="ru-RU" dirty="0"/>
              <a:t>явно неэффективных;</a:t>
            </a:r>
          </a:p>
          <a:p>
            <a:pPr algn="just"/>
            <a:r>
              <a:rPr lang="ru-RU" dirty="0" smtClean="0"/>
              <a:t>сбор </a:t>
            </a:r>
            <a:r>
              <a:rPr lang="ru-RU" dirty="0"/>
              <a:t>управленческой информации и прогнозирование изменений </a:t>
            </a:r>
            <a:r>
              <a:rPr lang="ru-RU" dirty="0" smtClean="0"/>
              <a:t>параметров </a:t>
            </a:r>
            <a:r>
              <a:rPr lang="ru-RU" dirty="0"/>
              <a:t>решения в будущем;</a:t>
            </a:r>
          </a:p>
          <a:p>
            <a:pPr algn="just"/>
            <a:r>
              <a:rPr lang="ru-RU" dirty="0" smtClean="0"/>
              <a:t>точное </a:t>
            </a:r>
            <a:r>
              <a:rPr lang="ru-RU" dirty="0"/>
              <a:t>формулирование поставленных задач;</a:t>
            </a:r>
          </a:p>
          <a:p>
            <a:pPr algn="just"/>
            <a:r>
              <a:rPr lang="ru-RU" dirty="0" smtClean="0"/>
              <a:t>анализ </a:t>
            </a:r>
            <a:r>
              <a:rPr lang="ru-RU" dirty="0"/>
              <a:t>и выбор метода решения задачи, разработка алгоритма решения;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модели решения, позволяющая оценивать эффективность </a:t>
            </a:r>
            <a:r>
              <a:rPr lang="ru-RU" dirty="0" smtClean="0"/>
              <a:t>каждой </a:t>
            </a:r>
            <a:r>
              <a:rPr lang="ru-RU" dirty="0"/>
              <a:t>альтернативы;</a:t>
            </a:r>
          </a:p>
          <a:p>
            <a:pPr algn="just"/>
            <a:r>
              <a:rPr lang="ru-RU" dirty="0" smtClean="0"/>
              <a:t>оценка </a:t>
            </a:r>
            <a:r>
              <a:rPr lang="ru-RU" dirty="0"/>
              <a:t>альтернатив и выбор наиболее эффективных;</a:t>
            </a:r>
          </a:p>
          <a:p>
            <a:pPr algn="just"/>
            <a:r>
              <a:rPr lang="ru-RU" dirty="0" smtClean="0"/>
              <a:t>принятие </a:t>
            </a:r>
            <a:r>
              <a:rPr lang="ru-RU" dirty="0"/>
              <a:t>решения;</a:t>
            </a:r>
          </a:p>
          <a:p>
            <a:pPr algn="just"/>
            <a:r>
              <a:rPr lang="ru-RU" dirty="0" smtClean="0"/>
              <a:t>доведение </a:t>
            </a:r>
            <a:r>
              <a:rPr lang="ru-RU" dirty="0"/>
              <a:t>решения до исполнителя;</a:t>
            </a:r>
          </a:p>
          <a:p>
            <a:pPr algn="just"/>
            <a:r>
              <a:rPr lang="ru-RU" dirty="0" smtClean="0"/>
              <a:t>выполнение </a:t>
            </a:r>
            <a:r>
              <a:rPr lang="ru-RU" dirty="0"/>
              <a:t>решения и оценка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398251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Функциональная структура подсистемы управленческих решений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15667" r="2917" b="49000"/>
          <a:stretch/>
        </p:blipFill>
        <p:spPr bwMode="auto">
          <a:xfrm>
            <a:off x="179513" y="1052736"/>
            <a:ext cx="883625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9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характеру цели управленческих решений могут </a:t>
            </a:r>
            <a:r>
              <a:rPr lang="ru-RU" dirty="0" smtClean="0"/>
              <a:t>быть: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13913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- стратегическими</a:t>
            </a:r>
            <a:r>
              <a:rPr lang="ru-RU" sz="4000" dirty="0"/>
              <a:t>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- тактическими,</a:t>
            </a:r>
          </a:p>
          <a:p>
            <a:pPr marL="0" indent="0">
              <a:buNone/>
            </a:pPr>
            <a:r>
              <a:rPr lang="ru-RU" sz="4000" dirty="0" smtClean="0"/>
              <a:t>- оперативными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794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448272"/>
          </a:xfrm>
        </p:spPr>
        <p:txBody>
          <a:bodyPr>
            <a:noAutofit/>
          </a:bodyPr>
          <a:lstStyle/>
          <a:p>
            <a:r>
              <a:rPr lang="ru-RU" sz="3200" dirty="0"/>
              <a:t>Определение критериев для принятия управленческих решений происходит </a:t>
            </a:r>
            <a:br>
              <a:rPr lang="ru-RU" sz="3200" dirty="0"/>
            </a:br>
            <a:r>
              <a:rPr lang="ru-RU" sz="3200" dirty="0"/>
              <a:t>на основе анализа самой разнообразной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2292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Формулировка ограничений связана с выявлением при принятии </a:t>
            </a:r>
            <a:r>
              <a:rPr lang="ru-RU" dirty="0" smtClean="0"/>
              <a:t>управленческих </a:t>
            </a:r>
            <a:r>
              <a:rPr lang="ru-RU" dirty="0"/>
              <a:t>решений таких различных ограничений, которые условно можно </a:t>
            </a:r>
            <a:r>
              <a:rPr lang="ru-RU" dirty="0" smtClean="0"/>
              <a:t>разделить </a:t>
            </a:r>
            <a:r>
              <a:rPr lang="ru-RU" dirty="0"/>
              <a:t>на внутренние и внешние.</a:t>
            </a:r>
          </a:p>
        </p:txBody>
      </p:sp>
    </p:spTree>
    <p:extLst>
      <p:ext uri="{BB962C8B-B14F-4D97-AF65-F5344CB8AC3E}">
        <p14:creationId xmlns:p14="http://schemas.microsoft.com/office/powerpoint/2010/main" val="172422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современной противоэпидемической практике существует четко </a:t>
            </a:r>
            <a:r>
              <a:rPr lang="ru-RU" dirty="0" smtClean="0"/>
              <a:t>обозначенная </a:t>
            </a:r>
            <a:r>
              <a:rPr lang="ru-RU" dirty="0"/>
              <a:t>процедура согласования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01119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Информирование исполнителей управленческих решений — </a:t>
            </a:r>
            <a:r>
              <a:rPr lang="ru-RU" dirty="0" smtClean="0"/>
              <a:t>следующий шаг</a:t>
            </a:r>
            <a:r>
              <a:rPr lang="ru-RU" dirty="0"/>
              <a:t>, предшествующий непосредственно их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1163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Реализация управленческих решений — деятельность, связанная с </a:t>
            </a:r>
            <a:r>
              <a:rPr lang="ru-RU" dirty="0" smtClean="0"/>
              <a:t>непосредственным </a:t>
            </a:r>
            <a:r>
              <a:rPr lang="ru-RU" dirty="0"/>
              <a:t>их исполнением и относящаяся в большей степени к подсистеме </a:t>
            </a:r>
            <a:r>
              <a:rPr lang="ru-RU" dirty="0" smtClean="0"/>
              <a:t>эпидемиологического </a:t>
            </a:r>
            <a:r>
              <a:rPr lang="ru-RU" dirty="0"/>
              <a:t>контроля. </a:t>
            </a:r>
          </a:p>
        </p:txBody>
      </p:sp>
    </p:spTree>
    <p:extLst>
      <p:ext uri="{BB962C8B-B14F-4D97-AF65-F5344CB8AC3E}">
        <p14:creationId xmlns:p14="http://schemas.microsoft.com/office/powerpoint/2010/main" val="373106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Заключительный этап — оценка качества и эффективности управленческих </a:t>
            </a:r>
            <a:r>
              <a:rPr lang="ru-RU" dirty="0" smtClean="0"/>
              <a:t>решений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554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6944816" cy="3577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понятия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управляющей подсистемы управления эпидемическим процессом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Управленческие решения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Информированное добровольное согласие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Противоэпидемическая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36000" r="3735" b="22796"/>
          <a:stretch/>
        </p:blipFill>
        <p:spPr bwMode="auto">
          <a:xfrm>
            <a:off x="251520" y="1124744"/>
            <a:ext cx="85689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228" y="197768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Факторы, оказывающие опосредованное влияние на эффективность управления эпидемическим процессом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295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«Информированное </a:t>
            </a:r>
            <a:r>
              <a:rPr lang="ru-RU" dirty="0"/>
              <a:t>добровольное согласие» опирается на </a:t>
            </a:r>
            <a:r>
              <a:rPr lang="ru-RU" dirty="0" smtClean="0"/>
              <a:t>действующее </a:t>
            </a:r>
            <a:r>
              <a:rPr lang="ru-RU" dirty="0"/>
              <a:t>законодательство в области охраны здоровья граждан (ст. 25, ст. 41 </a:t>
            </a:r>
            <a:r>
              <a:rPr lang="ru-RU" dirty="0" smtClean="0"/>
              <a:t>Конституции </a:t>
            </a:r>
            <a:r>
              <a:rPr lang="ru-RU" dirty="0"/>
              <a:t>РФ) и учитывает нормы международного права. </a:t>
            </a:r>
          </a:p>
        </p:txBody>
      </p:sp>
    </p:spTree>
    <p:extLst>
      <p:ext uri="{BB962C8B-B14F-4D97-AF65-F5344CB8AC3E}">
        <p14:creationId xmlns:p14="http://schemas.microsoft.com/office/powerpoint/2010/main" val="65061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/>
              <a:t>Информированное добровольное согласие (ИДСН</a:t>
            </a:r>
            <a:r>
              <a:rPr lang="ru-RU" dirty="0"/>
              <a:t>) в </a:t>
            </a:r>
            <a:r>
              <a:rPr lang="ru-RU" dirty="0" smtClean="0"/>
              <a:t>противоэпидемической </a:t>
            </a:r>
            <a:r>
              <a:rPr lang="ru-RU" dirty="0"/>
              <a:t>практике — добровольное согласие населения на проведение необходимых </a:t>
            </a:r>
            <a:r>
              <a:rPr lang="ru-RU" dirty="0" smtClean="0"/>
              <a:t>профилактических </a:t>
            </a:r>
            <a:r>
              <a:rPr lang="ru-RU" dirty="0"/>
              <a:t>и противоэпидемических мероприятий на основе </a:t>
            </a:r>
            <a:r>
              <a:rPr lang="ru-RU" dirty="0" smtClean="0"/>
              <a:t>реализации </a:t>
            </a:r>
            <a:r>
              <a:rPr lang="ru-RU" dirty="0"/>
              <a:t>соответствующих информационных программ в целях повышения </a:t>
            </a:r>
            <a:r>
              <a:rPr lang="ru-RU" dirty="0" smtClean="0"/>
              <a:t>эффективности </a:t>
            </a:r>
            <a:r>
              <a:rPr lang="ru-RU" dirty="0"/>
              <a:t>и качества управления эпидемическим процессом.</a:t>
            </a:r>
          </a:p>
        </p:txBody>
      </p:sp>
    </p:spTree>
    <p:extLst>
      <p:ext uri="{BB962C8B-B14F-4D97-AF65-F5344CB8AC3E}">
        <p14:creationId xmlns:p14="http://schemas.microsoft.com/office/powerpoint/2010/main" val="84503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основе знаний о системе противоэпидемических мероприятий </a:t>
            </a:r>
            <a:r>
              <a:rPr lang="ru-RU" dirty="0" smtClean="0"/>
              <a:t>сформулировано </a:t>
            </a:r>
            <a:r>
              <a:rPr lang="ru-RU" dirty="0"/>
              <a:t>понятие «управляемые» и «неуправляемые»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090331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управляемых инфекций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1. Инфекции, управляемые средствами иммунопрофилактики (</a:t>
            </a:r>
            <a:r>
              <a:rPr lang="ru-RU" dirty="0" smtClean="0"/>
              <a:t>преимущественно </a:t>
            </a:r>
            <a:r>
              <a:rPr lang="ru-RU" dirty="0"/>
              <a:t>аэрозольные антропонозы).</a:t>
            </a:r>
          </a:p>
          <a:p>
            <a:pPr marL="0" indent="0" algn="just">
              <a:buNone/>
            </a:pPr>
            <a:r>
              <a:rPr lang="ru-RU" dirty="0"/>
              <a:t>2. Инфекции, управляемые санитарно-гигиеническими мероприятиями (</a:t>
            </a:r>
            <a:r>
              <a:rPr lang="ru-RU" dirty="0" smtClean="0"/>
              <a:t>антропонозы </a:t>
            </a:r>
            <a:r>
              <a:rPr lang="ru-RU" dirty="0"/>
              <a:t>с фекально-оральным механизмом передачи).</a:t>
            </a:r>
          </a:p>
        </p:txBody>
      </p:sp>
    </p:spTree>
    <p:extLst>
      <p:ext uri="{BB962C8B-B14F-4D97-AF65-F5344CB8AC3E}">
        <p14:creationId xmlns:p14="http://schemas.microsoft.com/office/powerpoint/2010/main" val="2196523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 противоэпидемической деятельности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32701"/>
              </p:ext>
            </p:extLst>
          </p:nvPr>
        </p:nvGraphicFramePr>
        <p:xfrm>
          <a:off x="539552" y="1556790"/>
          <a:ext cx="7992887" cy="4759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026"/>
                <a:gridCol w="3996861"/>
              </a:tblGrid>
              <a:tr h="57606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Виды противоэпидемической деятельности</a:t>
                      </a:r>
                      <a:endParaRPr lang="ru-RU" sz="2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6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Управленческая</a:t>
                      </a:r>
                      <a:endParaRPr lang="ru-RU" sz="2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Исполнительная</a:t>
                      </a:r>
                      <a:endParaRPr lang="ru-RU" sz="2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28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600" dirty="0" err="1">
                          <a:effectLst/>
                        </a:rPr>
                        <a:t>Эпидемиолого</a:t>
                      </a:r>
                      <a:r>
                        <a:rPr lang="ru-RU" sz="2600" dirty="0">
                          <a:effectLst/>
                        </a:rPr>
                        <a:t>-диагностическая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600" dirty="0" err="1">
                          <a:effectLst/>
                        </a:rPr>
                        <a:t>Огранизационная</a:t>
                      </a:r>
                      <a:endParaRPr lang="ru-RU" sz="2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600" dirty="0">
                          <a:effectLst/>
                        </a:rPr>
                        <a:t>Составление плана действий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600" dirty="0">
                          <a:effectLst/>
                        </a:rPr>
                        <a:t>Консультативно-методическая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600" dirty="0">
                          <a:effectLst/>
                        </a:rPr>
                        <a:t>Контрольная</a:t>
                      </a:r>
                      <a:endParaRPr lang="ru-RU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Проведение противоэпидемических (профилактических) мероприятий</a:t>
                      </a:r>
                      <a:endParaRPr lang="ru-RU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9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600" dirty="0" smtClean="0"/>
              <a:t>Государственные ведомства, ответственные за осуществление противоэпидемической деятельности 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95466"/>
              </p:ext>
            </p:extLst>
          </p:nvPr>
        </p:nvGraphicFramePr>
        <p:xfrm>
          <a:off x="467544" y="1196752"/>
          <a:ext cx="8208912" cy="884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</a:tblGrid>
              <a:tr h="720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Государственные ведомства, ответственные за осуществление противоэпидемической деятельности</a:t>
                      </a:r>
                      <a:endParaRPr lang="ru-RU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827732" y="2106779"/>
            <a:ext cx="297180" cy="393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134319" y="2218851"/>
            <a:ext cx="297180" cy="393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0995"/>
              </p:ext>
            </p:extLst>
          </p:nvPr>
        </p:nvGraphicFramePr>
        <p:xfrm>
          <a:off x="558335" y="2499844"/>
          <a:ext cx="3133154" cy="155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154"/>
              </a:tblGrid>
              <a:tr h="15185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Федеральная служба по надзору в сфере защиты прав потребителей и благополучия человека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Роспотребнадзор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29557"/>
              </p:ext>
            </p:extLst>
          </p:nvPr>
        </p:nvGraphicFramePr>
        <p:xfrm>
          <a:off x="5463041" y="2630983"/>
          <a:ext cx="3342555" cy="1302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555"/>
              </a:tblGrid>
              <a:tr h="13020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Министерство </a:t>
                      </a:r>
                      <a:r>
                        <a:rPr lang="ru-RU" sz="1800" dirty="0">
                          <a:effectLst/>
                        </a:rPr>
                        <a:t>здравоохранения Российской Федерации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Двойная стрелка вверх/вниз 8"/>
          <p:cNvSpPr/>
          <p:nvPr/>
        </p:nvSpPr>
        <p:spPr>
          <a:xfrm>
            <a:off x="7096854" y="3861048"/>
            <a:ext cx="372110" cy="6267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1780267" y="4051729"/>
            <a:ext cx="372110" cy="6267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05893"/>
              </p:ext>
            </p:extLst>
          </p:nvPr>
        </p:nvGraphicFramePr>
        <p:xfrm>
          <a:off x="467544" y="4678474"/>
          <a:ext cx="8280920" cy="1946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0"/>
              </a:tblGrid>
              <a:tr h="17176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Другие ведомства, принимающие участие в осуществлении противоэпидемической деятельности: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Федеральное медико-биологическое агентство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Федеральная служба безопасности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Министерство внутренних дел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Министерство обороны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Федеральная служба исполнения </a:t>
                      </a:r>
                      <a:r>
                        <a:rPr lang="ru-RU" sz="1600" dirty="0" smtClean="0">
                          <a:effectLst/>
                        </a:rPr>
                        <a:t>наказаний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 др.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90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Организационная структура Федеральной службы по надзору в сфере защиты прав потребителей и благополучия </a:t>
            </a:r>
            <a:r>
              <a:rPr lang="ru-RU" sz="2800" dirty="0" smtClean="0"/>
              <a:t>человека  </a:t>
            </a:r>
            <a:r>
              <a:rPr lang="ru-RU" sz="2800" dirty="0"/>
              <a:t>(</a:t>
            </a:r>
            <a:r>
              <a:rPr lang="ru-RU" sz="2800" dirty="0" err="1"/>
              <a:t>Роспотребнадзор</a:t>
            </a:r>
            <a:r>
              <a:rPr lang="ru-RU" sz="2800" dirty="0"/>
              <a:t>)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3" t="37292" r="6389" b="22445"/>
          <a:stretch/>
        </p:blipFill>
        <p:spPr bwMode="auto">
          <a:xfrm>
            <a:off x="251520" y="1485899"/>
            <a:ext cx="8568952" cy="53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4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Организационная структура противоэпидемического обеспечения Министерства Здравоохранения РФ 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8" t="19996" r="8575" b="13041"/>
          <a:stretch/>
        </p:blipFill>
        <p:spPr bwMode="auto">
          <a:xfrm>
            <a:off x="1403648" y="844557"/>
            <a:ext cx="5904656" cy="60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sz="2200" b="1" dirty="0"/>
              <a:t>Основные задачи ведомств, ответственных за осуществление управленческой противоэпидемической (профилактической) деятельности в соответствии с Указом Президента РФ </a:t>
            </a:r>
            <a:r>
              <a:rPr lang="ru-RU" sz="2200" b="1" dirty="0" smtClean="0"/>
              <a:t>о </a:t>
            </a:r>
            <a:r>
              <a:rPr lang="ru-RU" sz="2200" b="1" dirty="0"/>
              <a:t>структуре федеральных органов исполнительной власти» от 21.05.2012 № 636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1000" r="6250" b="21740"/>
          <a:stretch/>
        </p:blipFill>
        <p:spPr bwMode="auto">
          <a:xfrm>
            <a:off x="323528" y="1700808"/>
            <a:ext cx="8422914" cy="46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9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формирования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воздействия или комплекса воздействий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явление и т.д.) в целях перевода его в желаемое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26632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17" y="0"/>
            <a:ext cx="8229600" cy="792088"/>
          </a:xfrm>
        </p:spPr>
        <p:txBody>
          <a:bodyPr>
            <a:normAutofit/>
          </a:bodyPr>
          <a:lstStyle/>
          <a:p>
            <a:r>
              <a:rPr lang="ru-RU" sz="3000" b="1" dirty="0"/>
              <a:t>Система эпидемиологического надзора </a:t>
            </a:r>
            <a:endParaRPr lang="ru-RU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27666" r="9791" b="28333"/>
          <a:stretch/>
        </p:blipFill>
        <p:spPr bwMode="auto">
          <a:xfrm>
            <a:off x="0" y="692696"/>
            <a:ext cx="8892480" cy="5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69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/>
              <a:t>Основные органы и учреждения осуществляющие </a:t>
            </a:r>
            <a:r>
              <a:rPr lang="ru-RU" sz="3000" b="1" dirty="0" smtClean="0"/>
              <a:t>исполнительскую </a:t>
            </a:r>
            <a:r>
              <a:rPr lang="ru-RU" sz="3000" b="1" dirty="0"/>
              <a:t>деятельность (проведение профилактических и противоэпидемических мероприятий) </a:t>
            </a:r>
            <a:endParaRPr lang="ru-RU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43000" r="2916" b="23000"/>
          <a:stretch/>
        </p:blipFill>
        <p:spPr bwMode="auto">
          <a:xfrm>
            <a:off x="323528" y="1844824"/>
            <a:ext cx="85788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14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179" t="45180" r="9021" b="32642"/>
          <a:stretch/>
        </p:blipFill>
        <p:spPr>
          <a:xfrm>
            <a:off x="179512" y="1556792"/>
            <a:ext cx="87129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управляющей подсистемы управления эпидемическим процессом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5" t="18333" r="12916" b="63667"/>
          <a:stretch/>
        </p:blipFill>
        <p:spPr bwMode="auto">
          <a:xfrm>
            <a:off x="323528" y="1268760"/>
            <a:ext cx="854568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5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4445" r="22500" b="22444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Эпидемиологический контроль и его влияние на эпидемический процесс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673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Под </a:t>
            </a:r>
            <a:r>
              <a:rPr lang="ru-RU" b="1" i="1" dirty="0"/>
              <a:t>управленческим решением </a:t>
            </a:r>
            <a:r>
              <a:rPr lang="ru-RU" dirty="0"/>
              <a:t>понимают обоснованный выбор варианта </a:t>
            </a:r>
            <a:r>
              <a:rPr lang="ru-RU" dirty="0" smtClean="0"/>
              <a:t>управляющих </a:t>
            </a:r>
            <a:r>
              <a:rPr lang="ru-RU" dirty="0"/>
              <a:t>воздействий, которые в существующих условиях лучше других </a:t>
            </a:r>
            <a:r>
              <a:rPr lang="ru-RU" dirty="0" smtClean="0"/>
              <a:t>используют </a:t>
            </a:r>
            <a:r>
              <a:rPr lang="ru-RU" dirty="0"/>
              <a:t>возможности имеющихся средств и объективных обстоятельств для </a:t>
            </a:r>
            <a:r>
              <a:rPr lang="ru-RU" dirty="0" smtClean="0"/>
              <a:t>наиболее </a:t>
            </a:r>
            <a:r>
              <a:rPr lang="ru-RU" dirty="0"/>
              <a:t>полного удовлетворения назревшей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246588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400" dirty="0" smtClean="0"/>
              <a:t>Классификация управленческих решений в деятельности эпидемиолога</a:t>
            </a:r>
            <a:endParaRPr lang="ru-RU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7" t="31049" r="2815" b="35667"/>
          <a:stretch/>
        </p:blipFill>
        <p:spPr bwMode="auto">
          <a:xfrm>
            <a:off x="179512" y="1268760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2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13187" r="2916" b="42023"/>
          <a:stretch/>
        </p:blipFill>
        <p:spPr bwMode="auto">
          <a:xfrm>
            <a:off x="0" y="149771"/>
            <a:ext cx="9036496" cy="65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27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1893</Words>
  <Application>Microsoft Office PowerPoint</Application>
  <PresentationFormat>Экран (4:3)</PresentationFormat>
  <Paragraphs>134</Paragraphs>
  <Slides>31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Система управления эпидемическим процессом инфекционных болезней  Лекция для студентов  5 курса лечебного факультета</vt:lpstr>
      <vt:lpstr>План лекции</vt:lpstr>
      <vt:lpstr>Презентация PowerPoint</vt:lpstr>
      <vt:lpstr>Процесс управления</vt:lpstr>
      <vt:lpstr>Структура управляющей подсистемы управления эпидемическим процессом </vt:lpstr>
      <vt:lpstr>Эпидемиологический контроль и его влияние на эпидемический процесс</vt:lpstr>
      <vt:lpstr>Презентация PowerPoint</vt:lpstr>
      <vt:lpstr>Классификация управленческих решений в деятельности эпидемиолога</vt:lpstr>
      <vt:lpstr>Презентация PowerPoint</vt:lpstr>
      <vt:lpstr>Презентация PowerPoint</vt:lpstr>
      <vt:lpstr>Типовой процесс разработки и принятия управленческих решений включает:</vt:lpstr>
      <vt:lpstr>Функциональная структура подсистемы управленческих решений</vt:lpstr>
      <vt:lpstr>По характеру цели управленческих решений могут быть:</vt:lpstr>
      <vt:lpstr>Определение критериев для принятия управленческих решений происходит  на основе анализа самой разнообразной информации.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оказывающие опосредованное влияние на эффективность управления эпидемическим процессом</vt:lpstr>
      <vt:lpstr>Презентация PowerPoint</vt:lpstr>
      <vt:lpstr>Презентация PowerPoint</vt:lpstr>
      <vt:lpstr>На основе знаний о системе противоэпидемических мероприятий сформулировано понятие «управляемые» и «неуправляемые» инфекции.</vt:lpstr>
      <vt:lpstr>Группы управляемых инфекций</vt:lpstr>
      <vt:lpstr>Функции противоэпидемической деятельности </vt:lpstr>
      <vt:lpstr>Государственные ведомства, ответственные за осуществление противоэпидемической деятельности </vt:lpstr>
      <vt:lpstr>Организационная структура Федеральной службы по надзору в сфере защиты прав потребителей и благополучия человека  (Роспотребнадзор)</vt:lpstr>
      <vt:lpstr>Организационная структура противоэпидемического обеспечения Министерства Здравоохранения РФ </vt:lpstr>
      <vt:lpstr>Основные задачи ведомств, ответственных за осуществление управленческой противоэпидемической (профилактической) деятельности в соответствии с Указом Президента РФ о структуре федеральных органов исполнительной власти» от 21.05.2012 № 636</vt:lpstr>
      <vt:lpstr>Система эпидемиологического надзора </vt:lpstr>
      <vt:lpstr>Основные органы и учреждения осуществляющие исполнительскую деятельность (проведение профилактических и противоэпидемических мероприятий)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эпидемическим процессом инфекционных болезней  Лекция для студентов  5 курса лечебного факультета</dc:title>
  <cp:lastModifiedBy>User</cp:lastModifiedBy>
  <cp:revision>16</cp:revision>
  <dcterms:modified xsi:type="dcterms:W3CDTF">2020-03-19T07:08:10Z</dcterms:modified>
</cp:coreProperties>
</file>